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72" r:id="rId5"/>
    <p:sldId id="260" r:id="rId6"/>
    <p:sldId id="262" r:id="rId7"/>
    <p:sldId id="261" r:id="rId8"/>
    <p:sldId id="264" r:id="rId9"/>
    <p:sldId id="269" r:id="rId10"/>
    <p:sldId id="265" r:id="rId11"/>
    <p:sldId id="270" r:id="rId12"/>
    <p:sldId id="266" r:id="rId13"/>
    <p:sldId id="273" r:id="rId14"/>
    <p:sldId id="268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9906-7030-4F8F-A54E-EA494647BFE7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B3F844-B59A-4078-8257-50C84D60DC1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9906-7030-4F8F-A54E-EA494647BFE7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F844-B59A-4078-8257-50C84D60DC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9906-7030-4F8F-A54E-EA494647BFE7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F844-B59A-4078-8257-50C84D60DC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C539906-7030-4F8F-A54E-EA494647BFE7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8B3F844-B59A-4078-8257-50C84D60DC1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9906-7030-4F8F-A54E-EA494647BFE7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F844-B59A-4078-8257-50C84D60DC1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9906-7030-4F8F-A54E-EA494647BFE7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F844-B59A-4078-8257-50C84D60DC1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F844-B59A-4078-8257-50C84D60DC1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9906-7030-4F8F-A54E-EA494647BFE7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9906-7030-4F8F-A54E-EA494647BFE7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F844-B59A-4078-8257-50C84D60DC1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9906-7030-4F8F-A54E-EA494647BFE7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F844-B59A-4078-8257-50C84D60DC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C539906-7030-4F8F-A54E-EA494647BFE7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B3F844-B59A-4078-8257-50C84D60DC1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9906-7030-4F8F-A54E-EA494647BFE7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B3F844-B59A-4078-8257-50C84D60DC1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C539906-7030-4F8F-A54E-EA494647BFE7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8B3F844-B59A-4078-8257-50C84D60DC1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hyperlink" Target="http://bobsprankle.com/podcasts/0506/rm208vodcast.mo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hyperlink" Target="http://www.showme.com/Lisa-Marino" TargetMode="External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H4RkudFzl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zxJgPHM5NY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Whittney Smith, </a:t>
            </a:r>
            <a:r>
              <a:rPr lang="en-US" dirty="0" err="1" smtClean="0"/>
              <a:t>Ed.D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Improving Instruction with Technology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0054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3810000" cy="4343400"/>
          </a:xfrm>
        </p:spPr>
        <p:txBody>
          <a:bodyPr>
            <a:normAutofit/>
          </a:bodyPr>
          <a:lstStyle/>
          <a:p>
            <a:r>
              <a:rPr lang="en-US" b="1" dirty="0" smtClean="0"/>
              <a:t>Professional Learning Networks</a:t>
            </a:r>
            <a:endParaRPr lang="en-US" b="1" dirty="0"/>
          </a:p>
          <a:p>
            <a:r>
              <a:rPr lang="en-US" b="1" dirty="0" err="1" smtClean="0"/>
              <a:t>EdChats</a:t>
            </a:r>
            <a:r>
              <a:rPr lang="en-US" b="1" dirty="0" smtClean="0"/>
              <a:t> </a:t>
            </a:r>
            <a:endParaRPr lang="en-US" b="1" dirty="0"/>
          </a:p>
          <a:p>
            <a:r>
              <a:rPr lang="en-US" b="1" dirty="0" smtClean="0"/>
              <a:t>Follow:</a:t>
            </a:r>
          </a:p>
          <a:p>
            <a:pPr lvl="1"/>
            <a:r>
              <a:rPr lang="en-US" b="1" dirty="0" smtClean="0"/>
              <a:t>@</a:t>
            </a:r>
            <a:r>
              <a:rPr lang="en-US" b="1" dirty="0" err="1" smtClean="0"/>
              <a:t>wsmithatc</a:t>
            </a:r>
            <a:endParaRPr lang="en-US" b="1" dirty="0" smtClean="0"/>
          </a:p>
          <a:p>
            <a:pPr lvl="1"/>
            <a:r>
              <a:rPr lang="en-US" dirty="0" smtClean="0"/>
              <a:t>@</a:t>
            </a:r>
            <a:r>
              <a:rPr lang="en-US" dirty="0" err="1" smtClean="0"/>
              <a:t>mineolaguidance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Hashtags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smtClean="0"/>
              <a:t>#</a:t>
            </a:r>
            <a:r>
              <a:rPr lang="en-US" dirty="0" err="1" smtClean="0"/>
              <a:t>mhsbyod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“</a:t>
            </a:r>
            <a:r>
              <a:rPr lang="en-US" b="1" dirty="0" err="1" smtClean="0"/>
              <a:t>Twitterverse</a:t>
            </a:r>
            <a:r>
              <a:rPr lang="en-US" b="1" dirty="0" smtClean="0"/>
              <a:t>”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66800"/>
            <a:ext cx="3919044" cy="5431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13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shortlist of “Ed Chats”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74" y="1443187"/>
            <a:ext cx="8151626" cy="458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62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4572000"/>
          </a:xfrm>
        </p:spPr>
        <p:txBody>
          <a:bodyPr/>
          <a:lstStyle/>
          <a:p>
            <a:r>
              <a:rPr lang="en-US" dirty="0" smtClean="0"/>
              <a:t>S.A.M.R. Model</a:t>
            </a:r>
          </a:p>
          <a:p>
            <a:r>
              <a:rPr lang="en-US" dirty="0" smtClean="0"/>
              <a:t>Shift Instruction </a:t>
            </a:r>
            <a:r>
              <a:rPr lang="en-US" i="1" dirty="0" smtClean="0"/>
              <a:t>(“pedagogy is the driver, technology is the accelerator”)</a:t>
            </a:r>
          </a:p>
          <a:p>
            <a:r>
              <a:rPr lang="en-US" dirty="0" smtClean="0"/>
              <a:t>Collaboration (Twitter; face-to-face; webpage)</a:t>
            </a:r>
          </a:p>
          <a:p>
            <a:r>
              <a:rPr lang="en-US" b="1" dirty="0" smtClean="0"/>
              <a:t>Apps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iPads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400373"/>
            <a:ext cx="46863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990600" y="4876800"/>
            <a:ext cx="2895600" cy="152400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19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Blogs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Edmodo</a:t>
            </a:r>
            <a:endParaRPr lang="en-US" dirty="0"/>
          </a:p>
          <a:p>
            <a:r>
              <a:rPr lang="en-US" dirty="0"/>
              <a:t>Blogger</a:t>
            </a:r>
          </a:p>
          <a:p>
            <a:r>
              <a:rPr lang="en-US" dirty="0" err="1" smtClean="0"/>
              <a:t>Weebly</a:t>
            </a:r>
            <a:endParaRPr lang="en-US" dirty="0"/>
          </a:p>
          <a:p>
            <a:r>
              <a:rPr lang="en-US" dirty="0" err="1"/>
              <a:t>Edublogs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Wikispaces</a:t>
            </a:r>
          </a:p>
          <a:p>
            <a:r>
              <a:rPr lang="en-US" dirty="0"/>
              <a:t>PB </a:t>
            </a:r>
            <a:r>
              <a:rPr lang="en-US" dirty="0" smtClean="0"/>
              <a:t>Works</a:t>
            </a:r>
          </a:p>
          <a:p>
            <a:r>
              <a:rPr lang="en-US" dirty="0" err="1" smtClean="0"/>
              <a:t>Wikidot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Web 2.0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Wikis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54464"/>
            <a:ext cx="400050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231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Show Me </a:t>
            </a:r>
          </a:p>
          <a:p>
            <a:r>
              <a:rPr lang="en-US" dirty="0" err="1" smtClean="0"/>
              <a:t>Doceri</a:t>
            </a:r>
            <a:endParaRPr lang="en-US" dirty="0" smtClean="0"/>
          </a:p>
          <a:p>
            <a:r>
              <a:rPr lang="en-US" dirty="0" smtClean="0"/>
              <a:t>Jing</a:t>
            </a:r>
          </a:p>
          <a:p>
            <a:r>
              <a:rPr lang="en-US" dirty="0" err="1" smtClean="0"/>
              <a:t>Snagit</a:t>
            </a:r>
            <a:endParaRPr lang="en-US" dirty="0" smtClean="0"/>
          </a:p>
          <a:p>
            <a:r>
              <a:rPr lang="en-US" dirty="0" err="1" smtClean="0"/>
              <a:t>ScreenChomp</a:t>
            </a:r>
            <a:endParaRPr lang="en-US" dirty="0" smtClean="0"/>
          </a:p>
          <a:p>
            <a:r>
              <a:rPr lang="en-US" dirty="0" err="1" smtClean="0"/>
              <a:t>Camtasia</a:t>
            </a:r>
            <a:endParaRPr lang="en-US" dirty="0" smtClean="0"/>
          </a:p>
          <a:p>
            <a:r>
              <a:rPr lang="en-US" dirty="0" smtClean="0"/>
              <a:t>Audacity</a:t>
            </a:r>
          </a:p>
          <a:p>
            <a:r>
              <a:rPr lang="en-US" dirty="0" err="1" smtClean="0"/>
              <a:t>Garageband</a:t>
            </a:r>
            <a:endParaRPr lang="en-US" dirty="0" smtClean="0"/>
          </a:p>
          <a:p>
            <a:r>
              <a:rPr lang="en-US" dirty="0" err="1" smtClean="0"/>
              <a:t>ActivInspire</a:t>
            </a:r>
            <a:r>
              <a:rPr lang="en-US" dirty="0" smtClean="0"/>
              <a:t> or SMART notebook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Podcast Example: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bobsprankle.com/podcasts/0506/rm208vodcast.mov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Podcasting and Screencasting 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528" y="2743200"/>
            <a:ext cx="240982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47800"/>
            <a:ext cx="13335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743200"/>
            <a:ext cx="1409054" cy="140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441" y="1447800"/>
            <a:ext cx="1221328" cy="128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527" y="3733800"/>
            <a:ext cx="2409825" cy="888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003" y="1600200"/>
            <a:ext cx="1976438" cy="108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062" y="4191000"/>
            <a:ext cx="1379592" cy="1379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622378"/>
            <a:ext cx="1066800" cy="103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26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653" y="381000"/>
            <a:ext cx="4353663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09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13" y="358589"/>
            <a:ext cx="8209174" cy="626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14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Four Cs</a:t>
            </a:r>
          </a:p>
          <a:p>
            <a:r>
              <a:rPr lang="en-US" i="1" dirty="0" smtClean="0"/>
              <a:t>Teaching </a:t>
            </a:r>
            <a:r>
              <a:rPr lang="en-US" i="1" dirty="0" smtClean="0"/>
              <a:t>Digital Natives </a:t>
            </a:r>
            <a:r>
              <a:rPr lang="en-US" dirty="0" smtClean="0"/>
              <a:t>by Marc </a:t>
            </a:r>
            <a:r>
              <a:rPr lang="en-US" dirty="0" err="1" smtClean="0"/>
              <a:t>Prensky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Flipped Classroom</a:t>
            </a:r>
          </a:p>
          <a:p>
            <a:r>
              <a:rPr lang="en-US" dirty="0"/>
              <a:t>Twitter and social media</a:t>
            </a:r>
          </a:p>
          <a:p>
            <a:r>
              <a:rPr lang="en-US" dirty="0" err="1"/>
              <a:t>iPads</a:t>
            </a:r>
            <a:endParaRPr lang="en-US" dirty="0"/>
          </a:p>
          <a:p>
            <a:r>
              <a:rPr lang="en-US" dirty="0"/>
              <a:t>Web </a:t>
            </a:r>
            <a:r>
              <a:rPr lang="en-US" dirty="0" smtClean="0"/>
              <a:t>2.0: Blogs and Wikis </a:t>
            </a:r>
            <a:endParaRPr lang="en-US" dirty="0"/>
          </a:p>
          <a:p>
            <a:r>
              <a:rPr lang="en-US" dirty="0" smtClean="0"/>
              <a:t>Podcasting </a:t>
            </a:r>
            <a:r>
              <a:rPr lang="en-US" dirty="0"/>
              <a:t>and Screencasting</a:t>
            </a:r>
          </a:p>
          <a:p>
            <a:r>
              <a:rPr lang="en-US" dirty="0"/>
              <a:t>Khan Academy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Century Learning: The 4 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87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7543799" cy="464426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Four Cs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6897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text to work from…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524000"/>
            <a:ext cx="4364736" cy="5105400"/>
          </a:xfrm>
        </p:spPr>
        <p:txBody>
          <a:bodyPr>
            <a:normAutofit fontScale="62500" lnSpcReduction="20000"/>
          </a:bodyPr>
          <a:lstStyle/>
          <a:p>
            <a:r>
              <a:rPr lang="en-US" sz="3200" b="1" dirty="0" smtClean="0"/>
              <a:t>Ch. </a:t>
            </a:r>
            <a:r>
              <a:rPr lang="en-US" sz="3200" b="1" dirty="0"/>
              <a:t>1: </a:t>
            </a:r>
            <a:r>
              <a:rPr lang="en-US" sz="3200" dirty="0" smtClean="0"/>
              <a:t>More </a:t>
            </a:r>
            <a:r>
              <a:rPr lang="en-US" sz="3200" dirty="0"/>
              <a:t>positive look at 21st century students; partnering pedagogy and “new roles”</a:t>
            </a:r>
          </a:p>
          <a:p>
            <a:r>
              <a:rPr lang="en-US" sz="3200" b="1" dirty="0" smtClean="0"/>
              <a:t>Ch. </a:t>
            </a:r>
            <a:r>
              <a:rPr lang="en-US" sz="3200" b="1" dirty="0"/>
              <a:t>2: </a:t>
            </a:r>
            <a:r>
              <a:rPr lang="en-US" sz="3200" dirty="0" smtClean="0"/>
              <a:t>Implementing </a:t>
            </a:r>
            <a:r>
              <a:rPr lang="en-US" sz="3200" dirty="0"/>
              <a:t>partnering pedagogy; “leaving the stage;” verb/noun distinction</a:t>
            </a:r>
          </a:p>
          <a:p>
            <a:r>
              <a:rPr lang="en-US" sz="3200" b="1" dirty="0" smtClean="0"/>
              <a:t>Ch. </a:t>
            </a:r>
            <a:r>
              <a:rPr lang="en-US" sz="3200" b="1" dirty="0"/>
              <a:t>3: </a:t>
            </a:r>
            <a:r>
              <a:rPr lang="en-US" sz="3200" dirty="0" smtClean="0"/>
              <a:t>Using </a:t>
            </a:r>
            <a:r>
              <a:rPr lang="en-US" sz="3200" dirty="0"/>
              <a:t>student passions</a:t>
            </a:r>
          </a:p>
          <a:p>
            <a:r>
              <a:rPr lang="en-US" sz="3200" b="1" dirty="0" smtClean="0"/>
              <a:t>Ch. </a:t>
            </a:r>
            <a:r>
              <a:rPr lang="en-US" sz="3200" b="1" dirty="0"/>
              <a:t>4: </a:t>
            </a:r>
            <a:r>
              <a:rPr lang="en-US" sz="3200" dirty="0"/>
              <a:t>“Real, not just relevant”</a:t>
            </a:r>
          </a:p>
          <a:p>
            <a:r>
              <a:rPr lang="en-US" sz="3200" b="1" dirty="0" smtClean="0"/>
              <a:t>Ch. </a:t>
            </a:r>
            <a:r>
              <a:rPr lang="en-US" sz="3200" b="1" dirty="0"/>
              <a:t>5: </a:t>
            </a:r>
            <a:r>
              <a:rPr lang="en-US" sz="3200" dirty="0"/>
              <a:t>Guiding questions, verbs (skills)</a:t>
            </a:r>
          </a:p>
          <a:p>
            <a:r>
              <a:rPr lang="en-US" sz="3200" b="1" dirty="0" smtClean="0"/>
              <a:t>Ch. 6</a:t>
            </a:r>
            <a:r>
              <a:rPr lang="en-US" sz="3200" b="1" dirty="0"/>
              <a:t>: </a:t>
            </a:r>
            <a:r>
              <a:rPr lang="en-US" sz="3200" dirty="0"/>
              <a:t>Using technology in partnering</a:t>
            </a:r>
          </a:p>
          <a:p>
            <a:r>
              <a:rPr lang="en-US" sz="3200" b="1" dirty="0" smtClean="0"/>
              <a:t>Ch. </a:t>
            </a:r>
            <a:r>
              <a:rPr lang="en-US" sz="3200" b="1" dirty="0"/>
              <a:t>7: </a:t>
            </a:r>
            <a:r>
              <a:rPr lang="en-US" sz="3200" dirty="0"/>
              <a:t>&gt;130 Technologies</a:t>
            </a:r>
          </a:p>
          <a:p>
            <a:r>
              <a:rPr lang="en-US" sz="3200" b="1" dirty="0" smtClean="0"/>
              <a:t>Ch. </a:t>
            </a:r>
            <a:r>
              <a:rPr lang="en-US" sz="3200" b="1" dirty="0"/>
              <a:t>8: </a:t>
            </a:r>
            <a:r>
              <a:rPr lang="en-US" sz="3200" dirty="0"/>
              <a:t>Student creation</a:t>
            </a:r>
          </a:p>
          <a:p>
            <a:r>
              <a:rPr lang="en-US" sz="3200" b="1" dirty="0" smtClean="0"/>
              <a:t>Ch. </a:t>
            </a:r>
            <a:r>
              <a:rPr lang="en-US" sz="3200" b="1" dirty="0"/>
              <a:t>9: </a:t>
            </a:r>
            <a:r>
              <a:rPr lang="en-US" sz="3200" dirty="0"/>
              <a:t>Continuous improvement through sharing</a:t>
            </a:r>
          </a:p>
          <a:p>
            <a:r>
              <a:rPr lang="en-US" sz="3200" b="1" dirty="0" smtClean="0"/>
              <a:t>Ch. </a:t>
            </a:r>
            <a:r>
              <a:rPr lang="en-US" sz="3200" b="1" dirty="0"/>
              <a:t>10: </a:t>
            </a:r>
            <a:r>
              <a:rPr lang="en-US" sz="3200" dirty="0"/>
              <a:t>Assessment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06" y="1524000"/>
            <a:ext cx="3431896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57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i="1" dirty="0"/>
              <a:t>Learning a new way with different roles; conceptual changes</a:t>
            </a:r>
          </a:p>
          <a:p>
            <a:r>
              <a:rPr lang="en-US" b="1" u="sng" dirty="0"/>
              <a:t>Students</a:t>
            </a:r>
            <a:r>
              <a:rPr lang="en-US" dirty="0"/>
              <a:t>: focus on using new tools, finding information, making meaning, and creating</a:t>
            </a:r>
          </a:p>
          <a:p>
            <a:r>
              <a:rPr lang="en-US" b="1" u="sng" dirty="0"/>
              <a:t>Teachers</a:t>
            </a:r>
            <a:r>
              <a:rPr lang="en-US" dirty="0"/>
              <a:t>: focus on questioning, coaching, and guiding, providing context, ensuring rigor and meaning, and ensuring quality results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“Partnering”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37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4" y="155308"/>
            <a:ext cx="9120188" cy="665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08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304800"/>
            <a:r>
              <a:rPr lang="en-US" sz="2800" dirty="0"/>
              <a:t>With teacher-created videos and interactive lessons, </a:t>
            </a:r>
            <a:r>
              <a:rPr lang="en-US" sz="2800" b="1" dirty="0"/>
              <a:t>instruction that used to occur in class is now accessed at home</a:t>
            </a:r>
            <a:r>
              <a:rPr lang="en-US" sz="2800" dirty="0"/>
              <a:t>, in advance of class. </a:t>
            </a:r>
            <a:r>
              <a:rPr lang="en-US" sz="2800" b="1" dirty="0"/>
              <a:t>Class becomes the place to work through problems, advance concepts, and engage in collaborative learning.</a:t>
            </a:r>
            <a:r>
              <a:rPr lang="en-US" sz="2800" dirty="0"/>
              <a:t> Most importantly, all aspects of instruction can be rethought to best maximize the scarcest learning resource—time.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The Flipped Classroom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97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Using it…</a:t>
            </a:r>
          </a:p>
          <a:p>
            <a:pPr marL="889000"/>
            <a:r>
              <a:rPr lang="en-US" sz="2300" b="1" dirty="0"/>
              <a:t>Supplemental models:</a:t>
            </a:r>
            <a:r>
              <a:rPr lang="en-US" sz="2300" dirty="0"/>
              <a:t> learning lab, optional or additional homework tool, a curriculum resource</a:t>
            </a:r>
          </a:p>
          <a:p>
            <a:pPr marL="889000">
              <a:spcBef>
                <a:spcPts val="1338"/>
              </a:spcBef>
            </a:pPr>
            <a:r>
              <a:rPr lang="en-US" sz="2300" b="1" dirty="0"/>
              <a:t>Individualized units:</a:t>
            </a:r>
            <a:r>
              <a:rPr lang="en-US" sz="2300" dirty="0"/>
              <a:t> some teachers use Khan Academy to create individualized units, in which students cover grade-level standards at their own pace. </a:t>
            </a:r>
          </a:p>
          <a:p>
            <a:pPr marL="889000">
              <a:spcBef>
                <a:spcPts val="1338"/>
              </a:spcBef>
            </a:pPr>
            <a:r>
              <a:rPr lang="en-US" sz="2300" b="1" dirty="0"/>
              <a:t>Future models:</a:t>
            </a:r>
            <a:r>
              <a:rPr lang="en-US" sz="2300" dirty="0"/>
              <a:t> challenging some of the basic assumptions in education to meet each student’s needs. Some ideas:</a:t>
            </a:r>
          </a:p>
          <a:p>
            <a:pPr marL="1778000" lvl="2">
              <a:spcBef>
                <a:spcPts val="1338"/>
              </a:spcBef>
            </a:pPr>
            <a:r>
              <a:rPr lang="en-US" sz="2300" dirty="0"/>
              <a:t>Mixed-age classes</a:t>
            </a:r>
          </a:p>
          <a:p>
            <a:pPr marL="1778000" lvl="2">
              <a:spcBef>
                <a:spcPts val="1338"/>
              </a:spcBef>
            </a:pPr>
            <a:r>
              <a:rPr lang="en-US" sz="2300" dirty="0"/>
              <a:t>Self-paced learning, even outside of grade-level standards (i.e., students could learn topics below or above grade level, depending on their needs)</a:t>
            </a:r>
          </a:p>
          <a:p>
            <a:pPr marL="1778000" lvl="2">
              <a:spcBef>
                <a:spcPts val="1338"/>
              </a:spcBef>
            </a:pPr>
            <a:r>
              <a:rPr lang="en-US" sz="2300" dirty="0"/>
              <a:t>Significant use of real-world problem-solving and meaningful project-based learning</a:t>
            </a:r>
          </a:p>
          <a:p>
            <a:pPr marL="1778000" lvl="2">
              <a:spcBef>
                <a:spcPts val="1338"/>
              </a:spcBef>
            </a:pPr>
            <a:r>
              <a:rPr lang="en-US" sz="2300" dirty="0"/>
              <a:t>Cross-disciplinary courses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2192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Khan Academy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49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66</TotalTime>
  <Words>454</Words>
  <Application>Microsoft Office PowerPoint</Application>
  <PresentationFormat>On-screen Show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Paper</vt:lpstr>
      <vt:lpstr>Improving Instruction with Technology</vt:lpstr>
      <vt:lpstr>PowerPoint Presentation</vt:lpstr>
      <vt:lpstr>21st Century Learning: The 4 Cs</vt:lpstr>
      <vt:lpstr>The Four Cs</vt:lpstr>
      <vt:lpstr>A text to work from… </vt:lpstr>
      <vt:lpstr>“Partnering”</vt:lpstr>
      <vt:lpstr>PowerPoint Presentation</vt:lpstr>
      <vt:lpstr>The Flipped Classroom </vt:lpstr>
      <vt:lpstr>Khan Academy</vt:lpstr>
      <vt:lpstr>The “Twitterverse”</vt:lpstr>
      <vt:lpstr>The shortlist of “Ed Chats”</vt:lpstr>
      <vt:lpstr>iPads</vt:lpstr>
      <vt:lpstr>Web 2.0</vt:lpstr>
      <vt:lpstr>Podcasting and Screencasting </vt:lpstr>
      <vt:lpstr>PowerPoint Presentation</vt:lpstr>
    </vt:vector>
  </TitlesOfParts>
  <Company>2UA3281PBF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Instruction with Technology</dc:title>
  <dc:creator>Smith, Whittney</dc:creator>
  <cp:lastModifiedBy>Smith, Whittney</cp:lastModifiedBy>
  <cp:revision>8</cp:revision>
  <dcterms:created xsi:type="dcterms:W3CDTF">2014-06-16T20:55:47Z</dcterms:created>
  <dcterms:modified xsi:type="dcterms:W3CDTF">2014-06-17T19:54:56Z</dcterms:modified>
</cp:coreProperties>
</file>