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38182CC-25F7-4A42-B8C0-D24398E8791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9BC5D9D-8FAA-4BDE-AEAA-B133390BBF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21683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Environment;</a:t>
            </a:r>
            <a:br>
              <a:rPr lang="en-US" dirty="0" smtClean="0"/>
            </a:br>
            <a:r>
              <a:rPr lang="en-US" dirty="0" smtClean="0"/>
              <a:t>Management;</a:t>
            </a:r>
            <a:br>
              <a:rPr lang="en-US" dirty="0" smtClean="0"/>
            </a:br>
            <a:r>
              <a:rPr lang="en-US" dirty="0" smtClean="0"/>
              <a:t>Methods; &amp;</a:t>
            </a:r>
            <a:br>
              <a:rPr lang="en-US" dirty="0" smtClean="0"/>
            </a:br>
            <a:r>
              <a:rPr lang="en-US" dirty="0" smtClean="0"/>
              <a:t>Curriculum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953000"/>
            <a:ext cx="3309803" cy="728709"/>
          </a:xfrm>
        </p:spPr>
        <p:txBody>
          <a:bodyPr/>
          <a:lstStyle/>
          <a:p>
            <a:r>
              <a:rPr lang="en-US" dirty="0" smtClean="0"/>
              <a:t>Whittney Smith, </a:t>
            </a:r>
            <a:r>
              <a:rPr lang="en-US" dirty="0" err="1" smtClean="0"/>
              <a:t>Ed.D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205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274320"/>
            <a:r>
              <a:rPr lang="en-US" b="1" dirty="0"/>
              <a:t>Direct instruction </a:t>
            </a:r>
            <a:r>
              <a:rPr lang="en-US" dirty="0"/>
              <a:t>– systematic instructional  method that focuses on knowledge from teacher to </a:t>
            </a:r>
            <a:r>
              <a:rPr lang="en-US" dirty="0" smtClean="0"/>
              <a:t>student</a:t>
            </a:r>
          </a:p>
          <a:p>
            <a:pPr marL="342900" lvl="2" indent="-274320"/>
            <a:r>
              <a:rPr lang="en-US" b="1" dirty="0" smtClean="0"/>
              <a:t>Mastery </a:t>
            </a:r>
            <a:r>
              <a:rPr lang="en-US" b="1" dirty="0"/>
              <a:t>Learning </a:t>
            </a:r>
            <a:r>
              <a:rPr lang="en-US" b="1" dirty="0" smtClean="0"/>
              <a:t>- </a:t>
            </a:r>
            <a:r>
              <a:rPr lang="en-US" dirty="0" smtClean="0"/>
              <a:t>All </a:t>
            </a:r>
            <a:r>
              <a:rPr lang="en-US" dirty="0"/>
              <a:t>students can learn given </a:t>
            </a:r>
            <a:r>
              <a:rPr lang="en-US" dirty="0" smtClean="0"/>
              <a:t>time; Student </a:t>
            </a:r>
            <a:r>
              <a:rPr lang="en-US" dirty="0"/>
              <a:t>learn best in structured program</a:t>
            </a:r>
          </a:p>
          <a:p>
            <a:r>
              <a:rPr lang="en-US" b="1" dirty="0"/>
              <a:t>Modeling</a:t>
            </a:r>
            <a:r>
              <a:rPr lang="en-US" dirty="0"/>
              <a:t> – thinking out loud</a:t>
            </a:r>
          </a:p>
          <a:p>
            <a:r>
              <a:rPr lang="en-US" b="1" dirty="0"/>
              <a:t>Constructivist teaching </a:t>
            </a:r>
            <a:endParaRPr lang="en-US" b="1" dirty="0" smtClean="0"/>
          </a:p>
          <a:p>
            <a:r>
              <a:rPr lang="en-US" b="1" dirty="0"/>
              <a:t>Scaffolding </a:t>
            </a:r>
          </a:p>
          <a:p>
            <a:r>
              <a:rPr lang="en-US" b="1" dirty="0"/>
              <a:t>Zone of Proximal Development </a:t>
            </a: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 rot="18495900">
            <a:off x="6365375" y="1062784"/>
            <a:ext cx="1828800" cy="990600"/>
          </a:xfrm>
          <a:prstGeom prst="leftArrow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542210">
            <a:off x="6396740" y="1188752"/>
            <a:ext cx="1938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“The Poor Lecturer’s Classroom (p. 12)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303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77500" lnSpcReduction="20000"/>
          </a:bodyPr>
          <a:lstStyle/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Inquiry or Discovery Learning </a:t>
            </a:r>
            <a:endParaRPr lang="en-US" dirty="0"/>
          </a:p>
          <a:p>
            <a:pPr marL="27432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Students given opportunities to discover knowledge for themselves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Peer Mediated Instruction </a:t>
            </a:r>
            <a:endParaRPr lang="en-US" dirty="0"/>
          </a:p>
          <a:p>
            <a:pPr marL="27432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Motivation by students to excel and learn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Group Investigation </a:t>
            </a:r>
            <a:endParaRPr lang="en-US" dirty="0"/>
          </a:p>
          <a:p>
            <a:pPr marL="27432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Teacher create environment that allows students to determine what and how they will learn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Peer Tutoring </a:t>
            </a:r>
            <a:endParaRPr lang="en-US" dirty="0"/>
          </a:p>
          <a:p>
            <a:pPr marL="27432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Students are tutored by others in same class or grade</a:t>
            </a:r>
          </a:p>
          <a:p>
            <a:pPr marL="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b="1" dirty="0"/>
              <a:t>Cross Age Tutoring </a:t>
            </a:r>
            <a:endParaRPr lang="en-US" dirty="0"/>
          </a:p>
          <a:p>
            <a:pPr marL="27432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Older students tutoring younger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214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Co-Teaching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One </a:t>
            </a:r>
            <a:r>
              <a:rPr lang="en-US" b="1" dirty="0"/>
              <a:t>Teach, One Observe. </a:t>
            </a:r>
            <a:endParaRPr lang="en-US" b="1" dirty="0" smtClean="0"/>
          </a:p>
          <a:p>
            <a:r>
              <a:rPr lang="en-US" b="1" dirty="0"/>
              <a:t>One Teach, One Assist</a:t>
            </a:r>
            <a:r>
              <a:rPr lang="en-US" b="1" dirty="0" smtClean="0"/>
              <a:t>.</a:t>
            </a:r>
          </a:p>
          <a:p>
            <a:r>
              <a:rPr lang="en-US" b="1" dirty="0"/>
              <a:t>Parallel </a:t>
            </a:r>
            <a:r>
              <a:rPr lang="en-US" b="1" dirty="0" smtClean="0"/>
              <a:t>Teaching</a:t>
            </a:r>
            <a:r>
              <a:rPr lang="en-US" b="1" dirty="0"/>
              <a:t> </a:t>
            </a:r>
            <a:r>
              <a:rPr lang="en-US" b="1" dirty="0" smtClean="0"/>
              <a:t>(two equal groups).</a:t>
            </a:r>
          </a:p>
          <a:p>
            <a:r>
              <a:rPr lang="en-US" b="1" dirty="0" smtClean="0"/>
              <a:t>Station </a:t>
            </a:r>
            <a:r>
              <a:rPr lang="en-US" b="1" dirty="0"/>
              <a:t>Teaching</a:t>
            </a:r>
            <a:r>
              <a:rPr lang="en-US" dirty="0" smtClean="0"/>
              <a:t>.</a:t>
            </a:r>
          </a:p>
          <a:p>
            <a:r>
              <a:rPr lang="en-US" b="1" dirty="0"/>
              <a:t>Alternative </a:t>
            </a:r>
            <a:r>
              <a:rPr lang="en-US" b="1" dirty="0" smtClean="0"/>
              <a:t>Teaching (large-group/small-group)</a:t>
            </a:r>
          </a:p>
          <a:p>
            <a:r>
              <a:rPr lang="en-US" b="1" dirty="0" smtClean="0"/>
              <a:t>Tag-Team </a:t>
            </a:r>
            <a:r>
              <a:rPr lang="en-US" b="1" dirty="0"/>
              <a:t>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69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en-US" b="1" dirty="0"/>
              <a:t>Explicit </a:t>
            </a:r>
          </a:p>
          <a:p>
            <a:pPr marL="1097280" lvl="3" indent="0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/>
              <a:t>Overt goals the school intended to be taught</a:t>
            </a:r>
          </a:p>
          <a:p>
            <a:pPr marL="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en-US" b="1" dirty="0"/>
              <a:t>Hidden </a:t>
            </a:r>
          </a:p>
          <a:p>
            <a:pPr marL="1097280" lvl="3" indent="0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/>
              <a:t>Implicit attitudes unintentionally taught </a:t>
            </a:r>
          </a:p>
          <a:p>
            <a:pPr marL="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en-US" b="1" dirty="0"/>
              <a:t>Null </a:t>
            </a:r>
          </a:p>
          <a:p>
            <a:pPr marL="1097280" lvl="3" indent="0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/>
              <a:t>Knowledge not taught</a:t>
            </a:r>
          </a:p>
          <a:p>
            <a:pPr marL="274320"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en-US" b="1" dirty="0"/>
              <a:t>Extracurricular / Co curricular </a:t>
            </a:r>
          </a:p>
          <a:p>
            <a:pPr marL="1097280" lvl="3" indent="0" fontAlgn="auto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dirty="0"/>
              <a:t>School sponsored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78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b="1" dirty="0"/>
              <a:t>Student Centered Curriculum </a:t>
            </a:r>
          </a:p>
          <a:p>
            <a:pPr lvl="1"/>
            <a:r>
              <a:rPr lang="en-US" dirty="0"/>
              <a:t>Growth and development of students emphasized with content, more typical in elementary schools</a:t>
            </a:r>
          </a:p>
          <a:p>
            <a:pPr marL="0" indent="0"/>
            <a:r>
              <a:rPr lang="en-US" b="1" dirty="0"/>
              <a:t>Subject Centered Curriculum </a:t>
            </a:r>
          </a:p>
          <a:p>
            <a:pPr lvl="1"/>
            <a:r>
              <a:rPr lang="en-US" dirty="0"/>
              <a:t>Logical order of curriculum emphasized, more typical of high school </a:t>
            </a:r>
          </a:p>
          <a:p>
            <a:pPr marL="0" indent="0"/>
            <a:r>
              <a:rPr lang="en-US" b="1" dirty="0"/>
              <a:t>Integrated curriculum </a:t>
            </a:r>
          </a:p>
          <a:p>
            <a:pPr lvl="1"/>
            <a:r>
              <a:rPr lang="en-US" dirty="0"/>
              <a:t>Curriculum drawn from different subject areas focused around theme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en-US" dirty="0"/>
              <a:t>What determines the </a:t>
            </a:r>
            <a:r>
              <a:rPr lang="en-US" b="1" dirty="0"/>
              <a:t>culture</a:t>
            </a:r>
            <a:r>
              <a:rPr lang="en-US" dirty="0"/>
              <a:t> of the classroom?</a:t>
            </a:r>
          </a:p>
          <a:p>
            <a:pPr marL="457200" indent="-45720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en-US" dirty="0"/>
              <a:t>How can you create a positive learning </a:t>
            </a:r>
            <a:r>
              <a:rPr lang="en-US" b="1" dirty="0"/>
              <a:t>environment</a:t>
            </a:r>
            <a:r>
              <a:rPr lang="en-US" dirty="0"/>
              <a:t>?</a:t>
            </a:r>
          </a:p>
          <a:p>
            <a:pPr marL="457200" indent="-45720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en-US" dirty="0"/>
              <a:t>What are the keys to successful classroom </a:t>
            </a:r>
            <a:r>
              <a:rPr lang="en-US" b="1" dirty="0"/>
              <a:t>management</a:t>
            </a:r>
            <a:r>
              <a:rPr lang="en-US" dirty="0"/>
              <a:t>?</a:t>
            </a:r>
          </a:p>
          <a:p>
            <a:pPr marL="457200" indent="-45720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en-US" dirty="0"/>
              <a:t>What teaching </a:t>
            </a:r>
            <a:r>
              <a:rPr lang="en-US" b="1" dirty="0"/>
              <a:t>methods</a:t>
            </a:r>
            <a:r>
              <a:rPr lang="en-US" dirty="0"/>
              <a:t> do effective teachers use?</a:t>
            </a:r>
          </a:p>
          <a:p>
            <a:pPr marL="457200" indent="-457200">
              <a:lnSpc>
                <a:spcPct val="90000"/>
              </a:lnSpc>
              <a:buFont typeface="Verdana" pitchFamily="34" charset="0"/>
              <a:buAutoNum type="arabicPeriod"/>
            </a:pPr>
            <a:r>
              <a:rPr lang="en-US" dirty="0"/>
              <a:t>What is taught in schools?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42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Danielson Framework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95" t="5257" r="2093" b="63262"/>
          <a:stretch/>
        </p:blipFill>
        <p:spPr>
          <a:xfrm>
            <a:off x="2209800" y="1898374"/>
            <a:ext cx="5410200" cy="4586910"/>
          </a:xfrm>
        </p:spPr>
      </p:pic>
      <p:sp>
        <p:nvSpPr>
          <p:cNvPr id="5" name="Rectangle 4"/>
          <p:cNvSpPr/>
          <p:nvPr/>
        </p:nvSpPr>
        <p:spPr>
          <a:xfrm>
            <a:off x="2176818" y="1787856"/>
            <a:ext cx="3641678" cy="30480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88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&amp;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588" lvl="1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b="1" dirty="0"/>
              <a:t>Classroom Culture </a:t>
            </a:r>
          </a:p>
          <a:p>
            <a:pPr marL="173038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Arial" charset="0"/>
              <a:buNone/>
              <a:defRPr/>
            </a:pPr>
            <a:r>
              <a:rPr lang="en-US" dirty="0"/>
              <a:t>determined by the manner in which teachers and students participate in common activities </a:t>
            </a:r>
          </a:p>
          <a:p>
            <a:pPr marL="1588" lvl="1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b="1" dirty="0"/>
              <a:t>Classroom Climate </a:t>
            </a:r>
            <a:endParaRPr lang="en-US" dirty="0"/>
          </a:p>
          <a:p>
            <a:pPr marL="173038" lvl="2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Arial" charset="0"/>
              <a:buNone/>
              <a:defRPr/>
            </a:pPr>
            <a:r>
              <a:rPr lang="en-US" dirty="0"/>
              <a:t>atmosphere or quality of life in the classroom</a:t>
            </a:r>
          </a:p>
          <a:p>
            <a:pPr marL="274320">
              <a:lnSpc>
                <a:spcPct val="90000"/>
              </a:lnSpc>
              <a:spcBef>
                <a:spcPts val="580"/>
              </a:spcBef>
              <a:buFont typeface="Arial" pitchFamily="34" charset="0"/>
              <a:buChar char="•"/>
              <a:defRPr/>
            </a:pPr>
            <a:r>
              <a:rPr lang="en-US" dirty="0"/>
              <a:t>Determined </a:t>
            </a:r>
            <a:r>
              <a:rPr lang="en-US" dirty="0" smtClean="0"/>
              <a:t>by:</a:t>
            </a:r>
            <a:endParaRPr lang="en-US" dirty="0"/>
          </a:p>
          <a:p>
            <a:pPr marL="522288" lvl="1" indent="-3429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How teachers interact with students </a:t>
            </a:r>
          </a:p>
          <a:p>
            <a:pPr marL="522288" lvl="1" indent="-3429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Exercise of authority </a:t>
            </a:r>
          </a:p>
          <a:p>
            <a:pPr marL="522288" lvl="1" indent="-3429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Warmth and encouragement shown</a:t>
            </a:r>
          </a:p>
          <a:p>
            <a:pPr marL="522288" lvl="1" indent="-34290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Amount of competition or cooperation encourages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42722">
            <a:off x="6324600" y="1010525"/>
            <a:ext cx="213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Set expectations at the start of the year… “We are still undefeated” (p.16-17)</a:t>
            </a:r>
            <a:endParaRPr lang="en-US" sz="1400" b="1" dirty="0"/>
          </a:p>
        </p:txBody>
      </p:sp>
      <p:sp>
        <p:nvSpPr>
          <p:cNvPr id="5" name="Left Arrow 4"/>
          <p:cNvSpPr/>
          <p:nvPr/>
        </p:nvSpPr>
        <p:spPr>
          <a:xfrm rot="18495900">
            <a:off x="5755774" y="1300484"/>
            <a:ext cx="1828800" cy="990600"/>
          </a:xfrm>
          <a:prstGeom prst="leftArrow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Environment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lnSpc>
                <a:spcPct val="90000"/>
              </a:lnSpc>
              <a:buNone/>
            </a:pPr>
            <a:r>
              <a:rPr lang="en-US" b="1" dirty="0"/>
              <a:t>Caring Classroom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Help students learn to fullest potential </a:t>
            </a:r>
          </a:p>
          <a:p>
            <a:pPr marL="68580" indent="0">
              <a:lnSpc>
                <a:spcPct val="90000"/>
              </a:lnSpc>
              <a:buNone/>
            </a:pPr>
            <a:r>
              <a:rPr lang="en-US" b="1" dirty="0"/>
              <a:t>Attention to Physical Environment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Place furniture and seat students to enhance learning and movement in room</a:t>
            </a:r>
          </a:p>
          <a:p>
            <a:pPr marL="68580" indent="0">
              <a:lnSpc>
                <a:spcPct val="90000"/>
              </a:lnSpc>
              <a:buNone/>
            </a:pPr>
            <a:r>
              <a:rPr lang="en-US" b="1" dirty="0"/>
              <a:t>Classroom Organization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/>
              <a:t>Structure tasks, group students and use resources to optimize learning for 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1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143000"/>
          </a:xfrm>
        </p:spPr>
        <p:txBody>
          <a:bodyPr/>
          <a:lstStyle/>
          <a:p>
            <a:r>
              <a:rPr lang="en-US" dirty="0"/>
              <a:t>Classroom Environment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4343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endParaRPr lang="en-US" b="1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b="1" dirty="0" smtClean="0"/>
              <a:t>Grouping</a:t>
            </a:r>
            <a:endParaRPr lang="en-US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Between- Class Ability Grouping </a:t>
            </a:r>
          </a:p>
          <a:p>
            <a:pPr marL="363538" lvl="3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	assigned </a:t>
            </a:r>
            <a:r>
              <a:rPr lang="en-US" dirty="0"/>
              <a:t>by ability or achievement or goals </a:t>
            </a:r>
            <a:r>
              <a:rPr lang="en-US" dirty="0" smtClean="0"/>
              <a:t>(</a:t>
            </a:r>
            <a:r>
              <a:rPr lang="en-US" dirty="0"/>
              <a:t>tracking)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/>
              <a:t>Does not contribute to greater achievement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Within-Class Ability Grouping </a:t>
            </a:r>
            <a:endParaRPr lang="en-US" dirty="0" smtClean="0"/>
          </a:p>
          <a:p>
            <a:pPr lvl="2" indent="0">
              <a:lnSpc>
                <a:spcPct val="120000"/>
              </a:lnSpc>
              <a:spcBef>
                <a:spcPts val="0"/>
              </a:spcBef>
              <a:buFont typeface="Arial" charset="0"/>
              <a:buNone/>
            </a:pPr>
            <a:r>
              <a:rPr lang="en-US" dirty="0" smtClean="0"/>
              <a:t>assigned to small homogenous groups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Can </a:t>
            </a:r>
            <a:r>
              <a:rPr lang="en-US" dirty="0"/>
              <a:t>cause some students to be under taught </a:t>
            </a:r>
            <a:r>
              <a:rPr lang="en-US" dirty="0" smtClean="0"/>
              <a:t>when regrouping </a:t>
            </a:r>
            <a:r>
              <a:rPr lang="en-US" dirty="0"/>
              <a:t>does not occur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b="1" dirty="0" smtClean="0"/>
              <a:t>Cooperative </a:t>
            </a:r>
            <a:r>
              <a:rPr lang="en-US" b="1" dirty="0"/>
              <a:t>Learning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Small groups 4-6 students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Assignment required students to help each other on group project 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Students </a:t>
            </a:r>
            <a:r>
              <a:rPr lang="en-US" dirty="0"/>
              <a:t>may contribute based on talent,  interests, and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0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14400"/>
            <a:ext cx="7024744" cy="1143000"/>
          </a:xfrm>
        </p:spPr>
        <p:txBody>
          <a:bodyPr/>
          <a:lstStyle/>
          <a:p>
            <a:r>
              <a:rPr lang="en-US" dirty="0" smtClean="0"/>
              <a:t>Classroom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209800"/>
            <a:ext cx="6777317" cy="3848548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buFont typeface="Wingdings 2"/>
              <a:buNone/>
              <a:defRPr/>
            </a:pPr>
            <a:r>
              <a:rPr lang="en-US" b="1" dirty="0" smtClean="0"/>
              <a:t>  Delivering </a:t>
            </a:r>
            <a:r>
              <a:rPr lang="en-US" b="1" dirty="0"/>
              <a:t>Instruction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dirty="0"/>
              <a:t>Authentic Pedagogy Helps Students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Construct knowledge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Acquire deep knowledge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Engage in </a:t>
            </a:r>
            <a:r>
              <a:rPr lang="en-US" dirty="0" smtClean="0"/>
              <a:t>substantive </a:t>
            </a:r>
            <a:r>
              <a:rPr lang="en-US" dirty="0"/>
              <a:t>conversations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dirty="0"/>
              <a:t>Make connections between knowledge and real </a:t>
            </a:r>
            <a:r>
              <a:rPr lang="en-US" dirty="0" smtClean="0"/>
              <a:t>world</a:t>
            </a:r>
          </a:p>
          <a:p>
            <a:pPr marL="179388" lvl="1" indent="0" fontAlgn="auto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400" b="1" dirty="0" smtClean="0"/>
              <a:t>Time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en-US" dirty="0"/>
              <a:t>Allocated Time 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en-US" dirty="0"/>
              <a:t>Academic Learning Time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en-US" dirty="0"/>
              <a:t>Opportunity to Learn (OTL)</a:t>
            </a:r>
          </a:p>
          <a:p>
            <a:pPr marL="522288" lvl="1" indent="-342900" fontAlgn="auto">
              <a:lnSpc>
                <a:spcPct val="110000"/>
              </a:lnSpc>
              <a:spcBef>
                <a:spcPts val="0"/>
              </a:spcBef>
              <a:buFont typeface="Wingdings 2"/>
              <a:buChar char=""/>
              <a:defRPr/>
            </a:pPr>
            <a:r>
              <a:rPr lang="en-US" dirty="0"/>
              <a:t>Block Scheduling</a:t>
            </a:r>
          </a:p>
          <a:p>
            <a:pPr marL="179388" lvl="1" indent="0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33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txBody>
          <a:bodyPr/>
          <a:lstStyle/>
          <a:p>
            <a:r>
              <a:rPr lang="en-US" dirty="0" smtClean="0"/>
              <a:t>Classroom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133600"/>
            <a:ext cx="7262308" cy="4191000"/>
          </a:xfrm>
        </p:spPr>
        <p:txBody>
          <a:bodyPr>
            <a:normAutofit fontScale="85000" lnSpcReduction="20000"/>
          </a:bodyPr>
          <a:lstStyle/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sz="2200" b="1" dirty="0"/>
              <a:t>Classroom Management </a:t>
            </a:r>
            <a:r>
              <a:rPr lang="en-US" sz="2200" b="1" dirty="0" smtClean="0"/>
              <a:t>Techniques </a:t>
            </a:r>
            <a:r>
              <a:rPr lang="en-US" dirty="0" smtClean="0"/>
              <a:t>(Creating </a:t>
            </a:r>
            <a:r>
              <a:rPr lang="en-US" dirty="0"/>
              <a:t>a Caring </a:t>
            </a:r>
            <a:r>
              <a:rPr lang="en-US" dirty="0" smtClean="0"/>
              <a:t>Classroom; Classroom Organization; Student Grouping; Authentic Learning; Structuring Time)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Democratic Classroom </a:t>
            </a:r>
            <a:r>
              <a:rPr lang="en-US" dirty="0"/>
              <a:t>Allowing students more power and responsibility over classroom activities </a:t>
            </a:r>
            <a:endParaRPr lang="en-US" dirty="0" smtClean="0"/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Preventive </a:t>
            </a:r>
            <a:r>
              <a:rPr lang="en-US" b="1" dirty="0"/>
              <a:t>Planning Teacher </a:t>
            </a:r>
            <a:r>
              <a:rPr lang="en-US" b="1" dirty="0" smtClean="0"/>
              <a:t>Behaviors </a:t>
            </a:r>
            <a:r>
              <a:rPr lang="en-US" dirty="0"/>
              <a:t>Eyes-in-the-back-of-the-head  (with-it-ness</a:t>
            </a:r>
            <a:r>
              <a:rPr lang="en-US" dirty="0" smtClean="0"/>
              <a:t>); Ripple </a:t>
            </a:r>
            <a:r>
              <a:rPr lang="en-US" dirty="0"/>
              <a:t>effect – using models to communicate </a:t>
            </a:r>
            <a:r>
              <a:rPr lang="en-US" dirty="0" smtClean="0"/>
              <a:t>expectations</a:t>
            </a:r>
          </a:p>
          <a:p>
            <a:pPr marL="522288" lvl="1" indent="-342900">
              <a:lnSpc>
                <a:spcPct val="120000"/>
              </a:lnSpc>
              <a:spcBef>
                <a:spcPts val="0"/>
              </a:spcBef>
            </a:pPr>
            <a:r>
              <a:rPr lang="en-US" sz="2200" b="1" dirty="0" smtClean="0"/>
              <a:t>Establishing </a:t>
            </a:r>
            <a:r>
              <a:rPr lang="en-US" sz="2200" b="1" dirty="0"/>
              <a:t>Rules &amp; </a:t>
            </a:r>
            <a:r>
              <a:rPr lang="en-US" sz="2200" b="1" dirty="0" smtClean="0"/>
              <a:t>Procedures </a:t>
            </a:r>
            <a:r>
              <a:rPr lang="en-US" dirty="0"/>
              <a:t>Should </a:t>
            </a:r>
            <a:r>
              <a:rPr lang="en-US" dirty="0" smtClean="0"/>
              <a:t>be:</a:t>
            </a:r>
          </a:p>
          <a:p>
            <a:pPr marL="796608" lvl="2" indent="-34290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Carefully </a:t>
            </a:r>
            <a:r>
              <a:rPr lang="en-US" dirty="0"/>
              <a:t>planned </a:t>
            </a:r>
            <a:r>
              <a:rPr lang="en-US" dirty="0" smtClean="0"/>
              <a:t>with students (include </a:t>
            </a:r>
            <a:r>
              <a:rPr lang="en-US" dirty="0"/>
              <a:t>clear explanations, examples and </a:t>
            </a:r>
            <a:r>
              <a:rPr lang="en-US" dirty="0" smtClean="0"/>
              <a:t>practice)</a:t>
            </a:r>
            <a:endParaRPr lang="en-US" dirty="0" smtClean="0"/>
          </a:p>
          <a:p>
            <a:pPr marL="796608" lvl="2" indent="-34290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Enforced </a:t>
            </a:r>
            <a:r>
              <a:rPr lang="en-US" dirty="0"/>
              <a:t>consistently and fairly </a:t>
            </a:r>
            <a:endParaRPr lang="en-US" dirty="0" smtClean="0"/>
          </a:p>
          <a:p>
            <a:pPr marL="796608" lvl="2" indent="-342900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Procedures </a:t>
            </a:r>
            <a:r>
              <a:rPr lang="en-US" dirty="0"/>
              <a:t>(routines) and consequences (failure to follow rules) taught to students</a:t>
            </a:r>
          </a:p>
          <a:p>
            <a:endParaRPr lang="en-US" sz="2200" b="1" dirty="0"/>
          </a:p>
          <a:p>
            <a:pPr marL="342900"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33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>
            <a:normAutofit/>
          </a:bodyPr>
          <a:lstStyle/>
          <a:p>
            <a:r>
              <a:rPr lang="en-US" sz="2200" b="1" dirty="0"/>
              <a:t>Organization and Planning for </a:t>
            </a:r>
            <a:r>
              <a:rPr lang="en-US" sz="2200" b="1" dirty="0" smtClean="0"/>
              <a:t>Instruction </a:t>
            </a:r>
            <a:r>
              <a:rPr lang="en-US" sz="2000" dirty="0" smtClean="0"/>
              <a:t>(Authentic </a:t>
            </a:r>
            <a:r>
              <a:rPr lang="en-US" sz="2000" dirty="0"/>
              <a:t>Learning </a:t>
            </a:r>
            <a:r>
              <a:rPr lang="en-US" sz="2000" dirty="0" smtClean="0"/>
              <a:t>Tasks; “real</a:t>
            </a:r>
            <a:r>
              <a:rPr lang="en-US" sz="2000" dirty="0" smtClean="0"/>
              <a:t>”)</a:t>
            </a:r>
          </a:p>
          <a:p>
            <a:endParaRPr lang="en-US" sz="2200" b="1" dirty="0"/>
          </a:p>
          <a:p>
            <a:r>
              <a:rPr lang="en-US" sz="2200" b="1" dirty="0"/>
              <a:t>Effective Responses to Student </a:t>
            </a:r>
            <a:r>
              <a:rPr lang="en-US" sz="2200" b="1" dirty="0" smtClean="0"/>
              <a:t>Behavior</a:t>
            </a:r>
          </a:p>
          <a:p>
            <a:endParaRPr lang="en-US" sz="2200" b="1" dirty="0"/>
          </a:p>
          <a:p>
            <a:pPr marL="342900" lvl="1"/>
            <a:r>
              <a:rPr lang="en-US" b="1" dirty="0" smtClean="0"/>
              <a:t>3 </a:t>
            </a:r>
            <a:r>
              <a:rPr lang="en-US" b="1" dirty="0"/>
              <a:t>philosophies of teacher response to student misbehavior </a:t>
            </a:r>
            <a:r>
              <a:rPr lang="en-US" dirty="0"/>
              <a:t>(Relationship-listening; Confronting-Contracting; Rules and Consequences)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42722">
            <a:off x="6682207" y="5561768"/>
            <a:ext cx="1938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“A teacher’s bag of tricks” (p. 27-29)</a:t>
            </a:r>
          </a:p>
          <a:p>
            <a:endParaRPr lang="en-US" sz="1400" dirty="0"/>
          </a:p>
        </p:txBody>
      </p:sp>
      <p:sp>
        <p:nvSpPr>
          <p:cNvPr id="5" name="Left Arrow 4"/>
          <p:cNvSpPr/>
          <p:nvPr/>
        </p:nvSpPr>
        <p:spPr>
          <a:xfrm rot="2709277">
            <a:off x="6736994" y="5150505"/>
            <a:ext cx="1828800" cy="990600"/>
          </a:xfrm>
          <a:prstGeom prst="leftArrow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4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290</TotalTime>
  <Words>533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Austin</vt:lpstr>
      <vt:lpstr>Environment; Management; Methods; &amp; Curriculum </vt:lpstr>
      <vt:lpstr>Essential Questions </vt:lpstr>
      <vt:lpstr>Danielson Framework</vt:lpstr>
      <vt:lpstr>Culture &amp; Climate</vt:lpstr>
      <vt:lpstr>Classroom Environment </vt:lpstr>
      <vt:lpstr>Classroom Environment </vt:lpstr>
      <vt:lpstr>Classroom Environment</vt:lpstr>
      <vt:lpstr>Classroom Management </vt:lpstr>
      <vt:lpstr>Classroom Management </vt:lpstr>
      <vt:lpstr>Teaching Methods </vt:lpstr>
      <vt:lpstr>Teaching Methods </vt:lpstr>
      <vt:lpstr>Co-Teaching Methods </vt:lpstr>
      <vt:lpstr>Curriculum </vt:lpstr>
      <vt:lpstr>Curriculum </vt:lpstr>
    </vt:vector>
  </TitlesOfParts>
  <Company>2UA3281PBF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Culture </dc:title>
  <dc:creator>Smith, Whittney</dc:creator>
  <cp:lastModifiedBy>Smith, Whittney</cp:lastModifiedBy>
  <cp:revision>10</cp:revision>
  <dcterms:created xsi:type="dcterms:W3CDTF">2014-06-02T18:13:01Z</dcterms:created>
  <dcterms:modified xsi:type="dcterms:W3CDTF">2014-06-03T19:25:27Z</dcterms:modified>
</cp:coreProperties>
</file>